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FD83A-04AE-44FC-98EF-EC4B241EF6D1}" type="datetimeFigureOut">
              <a:rPr lang="en-US" smtClean="0"/>
              <a:t>10/17/2013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1B152C-9EF5-485A-9BC9-FFAB0E953A2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1B152C-9EF5-485A-9BC9-FFAB0E953A2F}"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3CB182C-CE4D-4750-8B77-664853A62B33}"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42718-C67A-4702-AE7B-DC77EA8698A4}"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B182C-CE4D-4750-8B77-664853A62B33}"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42718-C67A-4702-AE7B-DC77EA8698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B182C-CE4D-4750-8B77-664853A62B33}" type="datetimeFigureOut">
              <a:rPr lang="en-US" smtClean="0"/>
              <a:t>10/17/2013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1A42718-C67A-4702-AE7B-DC77EA8698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B182C-CE4D-4750-8B77-664853A62B33}"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42718-C67A-4702-AE7B-DC77EA8698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CB182C-CE4D-4750-8B77-664853A62B33}"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42718-C67A-4702-AE7B-DC77EA8698A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CB182C-CE4D-4750-8B77-664853A62B33}" type="datetimeFigureOut">
              <a:rPr lang="en-US" smtClean="0"/>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42718-C67A-4702-AE7B-DC77EA8698A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CB182C-CE4D-4750-8B77-664853A62B33}" type="datetimeFigureOut">
              <a:rPr lang="en-US" smtClean="0"/>
              <a:t>10/17/2013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A42718-C67A-4702-AE7B-DC77EA8698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CB182C-CE4D-4750-8B77-664853A62B33}" type="datetimeFigureOut">
              <a:rPr lang="en-US" smtClean="0"/>
              <a:t>10/17/2013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A42718-C67A-4702-AE7B-DC77EA8698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B182C-CE4D-4750-8B77-664853A62B33}" type="datetimeFigureOut">
              <a:rPr lang="en-US" smtClean="0"/>
              <a:t>10/17/2013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A42718-C67A-4702-AE7B-DC77EA8698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CB182C-CE4D-4750-8B77-664853A62B33}" type="datetimeFigureOut">
              <a:rPr lang="en-US" smtClean="0"/>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42718-C67A-4702-AE7B-DC77EA8698A4}"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3CB182C-CE4D-4750-8B77-664853A62B33}" type="datetimeFigureOut">
              <a:rPr lang="en-US" smtClean="0"/>
              <a:t>10/17/2013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1A42718-C67A-4702-AE7B-DC77EA8698A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3CB182C-CE4D-4750-8B77-664853A62B33}" type="datetimeFigureOut">
              <a:rPr lang="en-US" smtClean="0"/>
              <a:t>10/17/2013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1A42718-C67A-4702-AE7B-DC77EA8698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Frankenstein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a:t>
            </a:r>
            <a:endParaRPr lang="en-US" dirty="0"/>
          </a:p>
        </p:txBody>
      </p:sp>
      <p:sp>
        <p:nvSpPr>
          <p:cNvPr id="3" name="Content Placeholder 2"/>
          <p:cNvSpPr>
            <a:spLocks noGrp="1"/>
          </p:cNvSpPr>
          <p:nvPr>
            <p:ph idx="1"/>
          </p:nvPr>
        </p:nvSpPr>
        <p:spPr/>
        <p:txBody>
          <a:bodyPr/>
          <a:lstStyle/>
          <a:p>
            <a:r>
              <a:rPr lang="en-US" dirty="0" smtClean="0"/>
              <a:t>The author, Mary Shelley, wrote this novel just after the </a:t>
            </a:r>
            <a:r>
              <a:rPr lang="en-US" u="sng" dirty="0" smtClean="0"/>
              <a:t>Enlightenment</a:t>
            </a:r>
            <a:r>
              <a:rPr lang="en-US" dirty="0" smtClean="0"/>
              <a:t>.</a:t>
            </a:r>
          </a:p>
          <a:p>
            <a:pPr lvl="1"/>
            <a:r>
              <a:rPr lang="en-US" dirty="0" smtClean="0"/>
              <a:t>The period of Enlightenment emphasized the importance of reason and the pursuit of knowledge, giving rise to the scientific method.</a:t>
            </a:r>
          </a:p>
          <a:p>
            <a:r>
              <a:rPr lang="en-US" i="1" dirty="0" smtClean="0"/>
              <a:t>Frankenstein </a:t>
            </a:r>
            <a:r>
              <a:rPr lang="en-US" dirty="0" smtClean="0"/>
              <a:t>is a critique of Enlightenment and the pursuit of knowledge at any cost.</a:t>
            </a:r>
          </a:p>
          <a:p>
            <a:endParaRPr lang="en-US" i="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Romanticism</a:t>
            </a:r>
            <a:endParaRPr lang="en-US" dirty="0"/>
          </a:p>
        </p:txBody>
      </p:sp>
      <p:sp>
        <p:nvSpPr>
          <p:cNvPr id="3" name="Content Placeholder 2"/>
          <p:cNvSpPr>
            <a:spLocks noGrp="1"/>
          </p:cNvSpPr>
          <p:nvPr>
            <p:ph idx="1"/>
          </p:nvPr>
        </p:nvSpPr>
        <p:spPr>
          <a:xfrm>
            <a:off x="0" y="1524000"/>
            <a:ext cx="9144000" cy="5333999"/>
          </a:xfrm>
        </p:spPr>
        <p:txBody>
          <a:bodyPr/>
          <a:lstStyle/>
          <a:p>
            <a:r>
              <a:rPr lang="en-US" dirty="0" smtClean="0"/>
              <a:t>Frankenstein is a Romantic novel. </a:t>
            </a:r>
          </a:p>
          <a:p>
            <a:pPr lvl="1"/>
            <a:r>
              <a:rPr lang="en-US" dirty="0" smtClean="0"/>
              <a:t>Nope, not the roses and chocolates and moonlit beach type of romantic.</a:t>
            </a:r>
          </a:p>
          <a:p>
            <a:r>
              <a:rPr lang="en-US" dirty="0" smtClean="0"/>
              <a:t>Romanticism was a reaction against Enlightenment. </a:t>
            </a:r>
          </a:p>
          <a:p>
            <a:r>
              <a:rPr lang="en-US" dirty="0" smtClean="0"/>
              <a:t>It emphasized emotions over reason, and it stressed the importance of respecting nature.</a:t>
            </a:r>
          </a:p>
          <a:p>
            <a:r>
              <a:rPr lang="en-US" dirty="0" smtClean="0"/>
              <a:t>Shelley’s character, Victor Frankenstein, demonstrates the destruction nature of science when it tries to undermine nature.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Gothic Literature</a:t>
            </a:r>
            <a:endParaRPr lang="en-US" dirty="0"/>
          </a:p>
        </p:txBody>
      </p:sp>
      <p:sp>
        <p:nvSpPr>
          <p:cNvPr id="3" name="Content Placeholder 2"/>
          <p:cNvSpPr>
            <a:spLocks noGrp="1"/>
          </p:cNvSpPr>
          <p:nvPr>
            <p:ph idx="1"/>
          </p:nvPr>
        </p:nvSpPr>
        <p:spPr/>
        <p:txBody>
          <a:bodyPr/>
          <a:lstStyle/>
          <a:p>
            <a:r>
              <a:rPr lang="en-US" i="1" dirty="0" smtClean="0"/>
              <a:t>Frankenstein</a:t>
            </a:r>
            <a:r>
              <a:rPr lang="en-US" dirty="0" smtClean="0"/>
              <a:t> is also an example of Gothic Literature.</a:t>
            </a:r>
          </a:p>
          <a:p>
            <a:r>
              <a:rPr lang="en-US" dirty="0" smtClean="0"/>
              <a:t>Gothic Literature includes mystery, horror, and elements of the supernatural.</a:t>
            </a:r>
          </a:p>
          <a:p>
            <a:r>
              <a:rPr lang="en-US" dirty="0" smtClean="0"/>
              <a:t>Gothic works often have a brooding tone and atmosphere.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Fiction</a:t>
            </a:r>
            <a:endParaRPr lang="en-US" dirty="0"/>
          </a:p>
        </p:txBody>
      </p:sp>
      <p:sp>
        <p:nvSpPr>
          <p:cNvPr id="3" name="Content Placeholder 2"/>
          <p:cNvSpPr>
            <a:spLocks noGrp="1"/>
          </p:cNvSpPr>
          <p:nvPr>
            <p:ph idx="1"/>
          </p:nvPr>
        </p:nvSpPr>
        <p:spPr/>
        <p:txBody>
          <a:bodyPr/>
          <a:lstStyle/>
          <a:p>
            <a:r>
              <a:rPr lang="en-US" dirty="0" smtClean="0"/>
              <a:t>This novel is also considered one of the first examples of science fiction, and it inspired many other authors to write in his genre.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a:xfrm>
            <a:off x="0" y="1524001"/>
            <a:ext cx="9144000" cy="5334000"/>
          </a:xfrm>
        </p:spPr>
        <p:txBody>
          <a:bodyPr>
            <a:normAutofit lnSpcReduction="10000"/>
          </a:bodyPr>
          <a:lstStyle/>
          <a:p>
            <a:r>
              <a:rPr lang="en-US" dirty="0" smtClean="0"/>
              <a:t>Uh, yeah!</a:t>
            </a:r>
          </a:p>
          <a:p>
            <a:r>
              <a:rPr lang="en-US" dirty="0" smtClean="0"/>
              <a:t>Think of all the scientific advances going on today: genetic engineering, genetically altered food (which is called </a:t>
            </a:r>
            <a:r>
              <a:rPr lang="en-US" dirty="0" err="1" smtClean="0"/>
              <a:t>Frankenfood</a:t>
            </a:r>
            <a:r>
              <a:rPr lang="en-US" dirty="0" smtClean="0"/>
              <a:t>, by the way), etc.</a:t>
            </a:r>
          </a:p>
          <a:p>
            <a:r>
              <a:rPr lang="en-US" dirty="0" smtClean="0"/>
              <a:t>There is ongoing debate about whether science is progressing too far, about whether we’re undermining nature too much, and about whether we tamper with things that we ought to leave to nature’s design.</a:t>
            </a:r>
          </a:p>
          <a:p>
            <a:pPr lvl="1"/>
            <a:r>
              <a:rPr lang="en-US" dirty="0" smtClean="0"/>
              <a:t>Hmmm, sounds like a great paper topic. Hint, nudge, shove, wink, poke, kick….</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Reading of </a:t>
            </a:r>
            <a:r>
              <a:rPr lang="en-US" i="1" dirty="0" smtClean="0"/>
              <a:t>Frankenstein</a:t>
            </a:r>
            <a:endParaRPr lang="en-US" dirty="0"/>
          </a:p>
        </p:txBody>
      </p:sp>
      <p:sp>
        <p:nvSpPr>
          <p:cNvPr id="3" name="Content Placeholder 2"/>
          <p:cNvSpPr>
            <a:spLocks noGrp="1"/>
          </p:cNvSpPr>
          <p:nvPr>
            <p:ph idx="1"/>
          </p:nvPr>
        </p:nvSpPr>
        <p:spPr>
          <a:xfrm>
            <a:off x="0" y="1524000"/>
            <a:ext cx="9144000" cy="5333999"/>
          </a:xfrm>
        </p:spPr>
        <p:txBody>
          <a:bodyPr/>
          <a:lstStyle/>
          <a:p>
            <a:r>
              <a:rPr lang="en-US" dirty="0" smtClean="0"/>
              <a:t>You will read this book independently. </a:t>
            </a:r>
          </a:p>
          <a:p>
            <a:pPr lvl="1"/>
            <a:r>
              <a:rPr lang="en-US" dirty="0" smtClean="0"/>
              <a:t>It is a difficult read. Mrs. </a:t>
            </a:r>
            <a:r>
              <a:rPr lang="en-US" dirty="0" err="1" smtClean="0"/>
              <a:t>Mehrens</a:t>
            </a:r>
            <a:r>
              <a:rPr lang="en-US" dirty="0" smtClean="0"/>
              <a:t>’ recommends you search out a good audio book (there’s a link on her website under Internet Resources and there are also apps for this on your </a:t>
            </a:r>
            <a:r>
              <a:rPr lang="en-US" dirty="0" err="1" smtClean="0"/>
              <a:t>iPad</a:t>
            </a:r>
            <a:r>
              <a:rPr lang="en-US" dirty="0" smtClean="0"/>
              <a:t>). </a:t>
            </a:r>
          </a:p>
          <a:p>
            <a:r>
              <a:rPr lang="en-US" dirty="0" smtClean="0"/>
              <a:t>You will discuss the book in class in groups in an activity called a Literature Circle.</a:t>
            </a:r>
          </a:p>
          <a:p>
            <a:pPr lvl="1"/>
            <a:r>
              <a:rPr lang="en-US" dirty="0" smtClean="0"/>
              <a:t>Go to Mrs. </a:t>
            </a:r>
            <a:r>
              <a:rPr lang="en-US" dirty="0" err="1" smtClean="0"/>
              <a:t>Mehrens</a:t>
            </a:r>
            <a:r>
              <a:rPr lang="en-US" dirty="0" smtClean="0"/>
              <a:t>’ website now and open the Literature Circle assignment under Class Assignments.</a:t>
            </a:r>
          </a:p>
          <a:p>
            <a:pPr lvl="1"/>
            <a:r>
              <a:rPr lang="en-US" dirty="0" smtClean="0"/>
              <a:t>Read the assignment as a class.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Circle Due Dates</a:t>
            </a:r>
            <a:endParaRPr lang="en-US" dirty="0"/>
          </a:p>
        </p:txBody>
      </p:sp>
      <p:sp>
        <p:nvSpPr>
          <p:cNvPr id="3" name="Content Placeholder 2"/>
          <p:cNvSpPr>
            <a:spLocks noGrp="1"/>
          </p:cNvSpPr>
          <p:nvPr>
            <p:ph idx="1"/>
          </p:nvPr>
        </p:nvSpPr>
        <p:spPr>
          <a:xfrm>
            <a:off x="0" y="1524000"/>
            <a:ext cx="9144000" cy="5333999"/>
          </a:xfrm>
        </p:spPr>
        <p:txBody>
          <a:bodyPr>
            <a:normAutofit lnSpcReduction="10000"/>
          </a:bodyPr>
          <a:lstStyle/>
          <a:p>
            <a:r>
              <a:rPr lang="en-US" dirty="0" smtClean="0"/>
              <a:t>Add these to your calendar:</a:t>
            </a:r>
          </a:p>
          <a:p>
            <a:endParaRPr lang="en-US" dirty="0" smtClean="0"/>
          </a:p>
          <a:p>
            <a:r>
              <a:rPr lang="en-US" dirty="0" smtClean="0"/>
              <a:t>October 30/31 (yup, just in time for Halloween):</a:t>
            </a:r>
          </a:p>
          <a:p>
            <a:pPr lvl="1"/>
            <a:r>
              <a:rPr lang="en-US" dirty="0" smtClean="0"/>
              <a:t>Literature Circle 1</a:t>
            </a:r>
          </a:p>
          <a:p>
            <a:pPr lvl="1"/>
            <a:r>
              <a:rPr lang="en-US" dirty="0" smtClean="0"/>
              <a:t>Read and have homework ready for the letters through Chapter 5. FYI, Chapter 5 is when the monster comes to life!</a:t>
            </a:r>
          </a:p>
          <a:p>
            <a:r>
              <a:rPr lang="en-US" dirty="0" smtClean="0"/>
              <a:t>November 6/7 </a:t>
            </a:r>
          </a:p>
          <a:p>
            <a:pPr lvl="1"/>
            <a:r>
              <a:rPr lang="en-US" dirty="0" smtClean="0"/>
              <a:t>Literature Circle 2</a:t>
            </a:r>
          </a:p>
          <a:p>
            <a:pPr lvl="1"/>
            <a:r>
              <a:rPr lang="en-US" dirty="0" smtClean="0"/>
              <a:t>Read and have homework ready for Chapters 6 through 10.</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Circle Due Dates</a:t>
            </a:r>
            <a:endParaRPr lang="en-US" dirty="0"/>
          </a:p>
        </p:txBody>
      </p:sp>
      <p:sp>
        <p:nvSpPr>
          <p:cNvPr id="3" name="Content Placeholder 2"/>
          <p:cNvSpPr>
            <a:spLocks noGrp="1"/>
          </p:cNvSpPr>
          <p:nvPr>
            <p:ph idx="1"/>
          </p:nvPr>
        </p:nvSpPr>
        <p:spPr>
          <a:xfrm>
            <a:off x="0" y="1447800"/>
            <a:ext cx="9144000" cy="5410199"/>
          </a:xfrm>
        </p:spPr>
        <p:txBody>
          <a:bodyPr>
            <a:normAutofit lnSpcReduction="10000"/>
          </a:bodyPr>
          <a:lstStyle/>
          <a:p>
            <a:r>
              <a:rPr lang="en-US" dirty="0" smtClean="0"/>
              <a:t>November 11/12</a:t>
            </a:r>
          </a:p>
          <a:p>
            <a:pPr lvl="1"/>
            <a:r>
              <a:rPr lang="en-US" dirty="0" smtClean="0"/>
              <a:t>Literature Circle 3</a:t>
            </a:r>
          </a:p>
          <a:p>
            <a:pPr lvl="1"/>
            <a:r>
              <a:rPr lang="en-US" dirty="0" smtClean="0"/>
              <a:t>Read and have homework ready for Chapters 11 through 16.</a:t>
            </a:r>
          </a:p>
          <a:p>
            <a:r>
              <a:rPr lang="en-US" dirty="0" smtClean="0"/>
              <a:t>November 13/14</a:t>
            </a:r>
          </a:p>
          <a:p>
            <a:pPr lvl="1"/>
            <a:r>
              <a:rPr lang="en-US" dirty="0" smtClean="0"/>
              <a:t>Literature Circle 4</a:t>
            </a:r>
          </a:p>
          <a:p>
            <a:pPr lvl="1"/>
            <a:r>
              <a:rPr lang="en-US" dirty="0" smtClean="0"/>
              <a:t>Read and have homework ready for Chapters 17 through 21</a:t>
            </a:r>
          </a:p>
          <a:p>
            <a:r>
              <a:rPr lang="en-US" dirty="0" smtClean="0"/>
              <a:t>November 20/21</a:t>
            </a:r>
          </a:p>
          <a:p>
            <a:pPr lvl="1"/>
            <a:r>
              <a:rPr lang="en-US" dirty="0" smtClean="0"/>
              <a:t>Literature Circle 5</a:t>
            </a:r>
          </a:p>
          <a:p>
            <a:pPr lvl="1"/>
            <a:r>
              <a:rPr lang="en-US" dirty="0" smtClean="0"/>
              <a:t>Read and have homework ready for Chapter 22 – end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Movies Got it WRONG!</a:t>
            </a:r>
            <a:endParaRPr lang="en-US" dirty="0"/>
          </a:p>
        </p:txBody>
      </p:sp>
      <p:sp>
        <p:nvSpPr>
          <p:cNvPr id="3" name="Content Placeholder 2"/>
          <p:cNvSpPr>
            <a:spLocks noGrp="1"/>
          </p:cNvSpPr>
          <p:nvPr>
            <p:ph idx="1"/>
          </p:nvPr>
        </p:nvSpPr>
        <p:spPr>
          <a:xfrm>
            <a:off x="0" y="1447801"/>
            <a:ext cx="9144000" cy="5410200"/>
          </a:xfrm>
        </p:spPr>
        <p:txBody>
          <a:bodyPr>
            <a:normAutofit/>
          </a:bodyPr>
          <a:lstStyle/>
          <a:p>
            <a:r>
              <a:rPr lang="en-US" dirty="0" smtClean="0"/>
              <a:t>Throw out EVERYTHING you think you know about Frankenstein. </a:t>
            </a:r>
          </a:p>
          <a:p>
            <a:pPr lvl="1"/>
            <a:r>
              <a:rPr lang="en-US" dirty="0" smtClean="0"/>
              <a:t>The monster is not green (that tends to disappoint my students the most for some reason). </a:t>
            </a:r>
          </a:p>
          <a:p>
            <a:pPr lvl="1"/>
            <a:r>
              <a:rPr lang="en-US" dirty="0" smtClean="0"/>
              <a:t>He’s not incoherent; in fact, he becomes very intelligent and can speak well. </a:t>
            </a:r>
          </a:p>
          <a:p>
            <a:pPr lvl="1"/>
            <a:r>
              <a:rPr lang="en-US" dirty="0" smtClean="0"/>
              <a:t>And, most important, his name is not Frankenstein. Frankenstein is the name of the doctor who creates him.</a:t>
            </a:r>
          </a:p>
          <a:p>
            <a:r>
              <a:rPr lang="en-US" dirty="0" smtClean="0"/>
              <a:t>So, basically, if you watch a Frankenstein movie instead of reading the book, you will fail.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Frame Tale</a:t>
            </a:r>
            <a:endParaRPr lang="en-US" dirty="0"/>
          </a:p>
        </p:txBody>
      </p:sp>
      <p:sp>
        <p:nvSpPr>
          <p:cNvPr id="3" name="Content Placeholder 2"/>
          <p:cNvSpPr>
            <a:spLocks noGrp="1"/>
          </p:cNvSpPr>
          <p:nvPr>
            <p:ph idx="1"/>
          </p:nvPr>
        </p:nvSpPr>
        <p:spPr>
          <a:xfrm>
            <a:off x="457200" y="1775191"/>
            <a:ext cx="8229600" cy="5082809"/>
          </a:xfrm>
        </p:spPr>
        <p:txBody>
          <a:bodyPr>
            <a:normAutofit/>
          </a:bodyPr>
          <a:lstStyle/>
          <a:p>
            <a:r>
              <a:rPr lang="en-US" dirty="0" smtClean="0"/>
              <a:t>A frame tale is a story within a story.</a:t>
            </a:r>
          </a:p>
          <a:p>
            <a:pPr lvl="1"/>
            <a:r>
              <a:rPr lang="en-US" dirty="0" smtClean="0"/>
              <a:t>Think of any movie you’ve seen where the movie starts at an exciting moment, flashes back to show you how the characters got to that moment, and then completes the story. </a:t>
            </a:r>
          </a:p>
          <a:p>
            <a:pPr lvl="1"/>
            <a:r>
              <a:rPr lang="en-US" dirty="0" smtClean="0"/>
              <a:t>Think of a picture frame. The “frame” goes around the larger story and holds it in place.</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a:t>
            </a:r>
            <a:endParaRPr lang="en-US" dirty="0"/>
          </a:p>
        </p:txBody>
      </p:sp>
      <p:sp>
        <p:nvSpPr>
          <p:cNvPr id="3" name="Content Placeholder 2"/>
          <p:cNvSpPr>
            <a:spLocks noGrp="1"/>
          </p:cNvSpPr>
          <p:nvPr>
            <p:ph idx="1"/>
          </p:nvPr>
        </p:nvSpPr>
        <p:spPr>
          <a:xfrm>
            <a:off x="0" y="1447801"/>
            <a:ext cx="9144000" cy="5410200"/>
          </a:xfrm>
        </p:spPr>
        <p:txBody>
          <a:bodyPr>
            <a:normAutofit lnSpcReduction="10000"/>
          </a:bodyPr>
          <a:lstStyle/>
          <a:p>
            <a:r>
              <a:rPr lang="en-US" dirty="0" smtClean="0"/>
              <a:t> So here’s how it works in </a:t>
            </a:r>
            <a:r>
              <a:rPr lang="en-US" i="1" dirty="0" smtClean="0"/>
              <a:t>Frankenstein:</a:t>
            </a:r>
          </a:p>
          <a:p>
            <a:pPr lvl="1"/>
            <a:r>
              <a:rPr lang="en-US" dirty="0" smtClean="0"/>
              <a:t>This guy (Robert Walton) is sailing in the Arctic and writing letters to his sister back home about his journey. </a:t>
            </a:r>
          </a:p>
          <a:p>
            <a:pPr lvl="1"/>
            <a:r>
              <a:rPr lang="en-US" dirty="0" smtClean="0"/>
              <a:t>He finds Victor Frankenstein floating about on a piece of ice. Weird!</a:t>
            </a:r>
          </a:p>
          <a:p>
            <a:pPr lvl="1"/>
            <a:r>
              <a:rPr lang="en-US" dirty="0" smtClean="0"/>
              <a:t>Frankenstein decides to tell Walton his story. Walton writes it all down in the letters. </a:t>
            </a:r>
          </a:p>
          <a:p>
            <a:pPr lvl="1"/>
            <a:r>
              <a:rPr lang="en-US" dirty="0" smtClean="0"/>
              <a:t>So the “frame” is the letters written by Walton. Those are narrated by Walton. When Walton starts writing down what Frankenstein tells him, the “I” becomes Frankenstein. The meat of the story (the picture inside the frame) is Frankenstein’s story.</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Where It Gets Fun</a:t>
            </a:r>
            <a:endParaRPr lang="en-US" dirty="0"/>
          </a:p>
        </p:txBody>
      </p:sp>
      <p:sp>
        <p:nvSpPr>
          <p:cNvPr id="3" name="Content Placeholder 2"/>
          <p:cNvSpPr>
            <a:spLocks noGrp="1"/>
          </p:cNvSpPr>
          <p:nvPr>
            <p:ph idx="1"/>
          </p:nvPr>
        </p:nvSpPr>
        <p:spPr>
          <a:xfrm>
            <a:off x="0" y="1524001"/>
            <a:ext cx="9144000" cy="5334000"/>
          </a:xfrm>
        </p:spPr>
        <p:txBody>
          <a:bodyPr/>
          <a:lstStyle/>
          <a:p>
            <a:r>
              <a:rPr lang="en-US" dirty="0" smtClean="0"/>
              <a:t>Like </a:t>
            </a:r>
            <a:r>
              <a:rPr lang="en-US" i="1" dirty="0" smtClean="0"/>
              <a:t>Inception</a:t>
            </a:r>
            <a:r>
              <a:rPr lang="en-US" dirty="0" smtClean="0"/>
              <a:t> with its dreams within dreams, </a:t>
            </a:r>
            <a:r>
              <a:rPr lang="en-US" i="1" dirty="0" smtClean="0"/>
              <a:t>Frankenstein</a:t>
            </a:r>
            <a:r>
              <a:rPr lang="en-US" dirty="0" smtClean="0"/>
              <a:t> has a story within a story within a story.</a:t>
            </a:r>
          </a:p>
          <a:p>
            <a:r>
              <a:rPr lang="en-US" dirty="0" smtClean="0"/>
              <a:t>At one part of the story, Frankenstein meets up with the monster, and the monster tells Frankenstein </a:t>
            </a:r>
            <a:r>
              <a:rPr lang="en-US" i="1" dirty="0" smtClean="0"/>
              <a:t>his</a:t>
            </a:r>
            <a:r>
              <a:rPr lang="en-US" dirty="0" smtClean="0"/>
              <a:t> story. </a:t>
            </a:r>
            <a:endParaRPr lang="en-US" dirty="0" smtClean="0"/>
          </a:p>
          <a:p>
            <a:r>
              <a:rPr lang="en-US" dirty="0" smtClean="0"/>
              <a:t>Then, the “I” becomes the monster, and Walton is writing down what Frankenstein is telling him that the monster said.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OMG</a:t>
            </a:r>
            <a:endParaRPr lang="en-US" dirty="0"/>
          </a:p>
        </p:txBody>
      </p:sp>
      <p:sp>
        <p:nvSpPr>
          <p:cNvPr id="3" name="Content Placeholder 2"/>
          <p:cNvSpPr>
            <a:spLocks noGrp="1"/>
          </p:cNvSpPr>
          <p:nvPr>
            <p:ph idx="1"/>
          </p:nvPr>
        </p:nvSpPr>
        <p:spPr/>
        <p:txBody>
          <a:bodyPr/>
          <a:lstStyle/>
          <a:p>
            <a:r>
              <a:rPr lang="en-US" dirty="0" smtClean="0"/>
              <a:t>In case that’s not baffling enough, at one point in his story the monster will tell us some background information on someone he’s watching…which kind of makes it a story within a story within a story within a story. </a:t>
            </a:r>
          </a:p>
          <a:p>
            <a:r>
              <a:rPr lang="en-US" dirty="0" smtClean="0"/>
              <a:t>WHOA!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Be Scared</a:t>
            </a:r>
            <a:endParaRPr lang="en-US" dirty="0"/>
          </a:p>
        </p:txBody>
      </p:sp>
      <p:sp>
        <p:nvSpPr>
          <p:cNvPr id="3" name="Content Placeholder 2"/>
          <p:cNvSpPr>
            <a:spLocks noGrp="1"/>
          </p:cNvSpPr>
          <p:nvPr>
            <p:ph idx="1"/>
          </p:nvPr>
        </p:nvSpPr>
        <p:spPr>
          <a:xfrm>
            <a:off x="0" y="1447801"/>
            <a:ext cx="9144000" cy="5410200"/>
          </a:xfrm>
        </p:spPr>
        <p:txBody>
          <a:bodyPr>
            <a:normAutofit lnSpcReduction="10000"/>
          </a:bodyPr>
          <a:lstStyle/>
          <a:p>
            <a:r>
              <a:rPr lang="en-US" dirty="0" smtClean="0"/>
              <a:t>Write this down. It will help later.</a:t>
            </a:r>
          </a:p>
          <a:p>
            <a:pPr>
              <a:buNone/>
            </a:pPr>
            <a:endParaRPr lang="en-US" dirty="0" smtClean="0"/>
          </a:p>
          <a:p>
            <a:r>
              <a:rPr lang="en-US" dirty="0" smtClean="0"/>
              <a:t>The letters at the beginning and end of the book (the frame) are written by Robert Walton, who is listening to Frankenstein speak.</a:t>
            </a:r>
          </a:p>
          <a:p>
            <a:r>
              <a:rPr lang="en-US" dirty="0" smtClean="0"/>
              <a:t>Chapters 1 – 10 and 17 – 24 are from Frankenstein’s point of view as he tells his story to Walton who writes it down.</a:t>
            </a:r>
          </a:p>
          <a:p>
            <a:r>
              <a:rPr lang="en-US" dirty="0" smtClean="0"/>
              <a:t>Chapters 11 – 16 are from the monster’s point of view as he tells his story to Frankenstein who tells it to Walton who writes it down.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Picture</a:t>
            </a:r>
            <a:endParaRPr lang="en-US"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524000" y="1981200"/>
            <a:ext cx="6400800" cy="403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86000" y="2590800"/>
            <a:ext cx="51054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733800" y="3581400"/>
            <a:ext cx="2286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600200" y="1981200"/>
            <a:ext cx="6172200" cy="369332"/>
          </a:xfrm>
          <a:prstGeom prst="rect">
            <a:avLst/>
          </a:prstGeom>
          <a:noFill/>
        </p:spPr>
        <p:txBody>
          <a:bodyPr wrap="square" rtlCol="0">
            <a:spAutoFit/>
          </a:bodyPr>
          <a:lstStyle/>
          <a:p>
            <a:r>
              <a:rPr lang="en-US" dirty="0" smtClean="0"/>
              <a:t>Robert Walton</a:t>
            </a:r>
            <a:endParaRPr lang="en-US" dirty="0"/>
          </a:p>
        </p:txBody>
      </p:sp>
      <p:sp>
        <p:nvSpPr>
          <p:cNvPr id="8" name="TextBox 7"/>
          <p:cNvSpPr txBox="1"/>
          <p:nvPr/>
        </p:nvSpPr>
        <p:spPr>
          <a:xfrm>
            <a:off x="2362200" y="2819400"/>
            <a:ext cx="3352800" cy="369332"/>
          </a:xfrm>
          <a:prstGeom prst="rect">
            <a:avLst/>
          </a:prstGeom>
          <a:noFill/>
        </p:spPr>
        <p:txBody>
          <a:bodyPr wrap="square" rtlCol="0">
            <a:spAutoFit/>
          </a:bodyPr>
          <a:lstStyle/>
          <a:p>
            <a:r>
              <a:rPr lang="en-US" dirty="0" smtClean="0"/>
              <a:t>Frankenstein</a:t>
            </a:r>
            <a:endParaRPr lang="en-US" dirty="0"/>
          </a:p>
        </p:txBody>
      </p:sp>
      <p:sp>
        <p:nvSpPr>
          <p:cNvPr id="9" name="TextBox 8"/>
          <p:cNvSpPr txBox="1"/>
          <p:nvPr/>
        </p:nvSpPr>
        <p:spPr>
          <a:xfrm>
            <a:off x="3810000" y="3810000"/>
            <a:ext cx="2133600" cy="369332"/>
          </a:xfrm>
          <a:prstGeom prst="rect">
            <a:avLst/>
          </a:prstGeom>
          <a:noFill/>
        </p:spPr>
        <p:txBody>
          <a:bodyPr wrap="square" rtlCol="0">
            <a:spAutoFit/>
          </a:bodyPr>
          <a:lstStyle/>
          <a:p>
            <a:r>
              <a:rPr lang="en-US" dirty="0" smtClean="0"/>
              <a:t>Monster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Theme</a:t>
            </a:r>
            <a:endParaRPr lang="en-US" dirty="0"/>
          </a:p>
        </p:txBody>
      </p:sp>
      <p:sp>
        <p:nvSpPr>
          <p:cNvPr id="3" name="Content Placeholder 2"/>
          <p:cNvSpPr>
            <a:spLocks noGrp="1"/>
          </p:cNvSpPr>
          <p:nvPr>
            <p:ph idx="1"/>
          </p:nvPr>
        </p:nvSpPr>
        <p:spPr/>
        <p:txBody>
          <a:bodyPr/>
          <a:lstStyle/>
          <a:p>
            <a:r>
              <a:rPr lang="en-US" dirty="0" smtClean="0"/>
              <a:t>Science vs. Nature</a:t>
            </a:r>
          </a:p>
          <a:p>
            <a:r>
              <a:rPr lang="en-US" dirty="0" smtClean="0"/>
              <a:t>Victor Frankenstein is a scientist obsessed with discovering the secret to creating life, who sees himself like God and his creation like the Adam who will worship and adore him.</a:t>
            </a:r>
          </a:p>
          <a:p>
            <a:r>
              <a:rPr lang="en-US" dirty="0" smtClean="0"/>
              <a:t>In the end, Frankenstein’s </a:t>
            </a:r>
            <a:r>
              <a:rPr lang="en-US" u="sng" dirty="0" smtClean="0"/>
              <a:t>hubris</a:t>
            </a:r>
            <a:r>
              <a:rPr lang="en-US" dirty="0" smtClean="0"/>
              <a:t>, or excessive pride, leads to the creation of a killer monster who will ruin his life.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139</TotalTime>
  <Words>1045</Words>
  <Application>Microsoft Office PowerPoint</Application>
  <PresentationFormat>On-screen Show (4:3)</PresentationFormat>
  <Paragraphs>101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Frankenstein</vt:lpstr>
      <vt:lpstr>The Movies Got it WRONG!</vt:lpstr>
      <vt:lpstr>It’s a Frame Tale</vt:lpstr>
      <vt:lpstr>The Frame</vt:lpstr>
      <vt:lpstr>Here’s Where It Gets Fun</vt:lpstr>
      <vt:lpstr>OMG</vt:lpstr>
      <vt:lpstr>Don’t Be Scared</vt:lpstr>
      <vt:lpstr>A Picture</vt:lpstr>
      <vt:lpstr>The Theme</vt:lpstr>
      <vt:lpstr>Enlightenment</vt:lpstr>
      <vt:lpstr>Romanticism</vt:lpstr>
      <vt:lpstr>Gothic Literature</vt:lpstr>
      <vt:lpstr>Science Fiction</vt:lpstr>
      <vt:lpstr>Relevance?</vt:lpstr>
      <vt:lpstr>The Reading of Frankenstein</vt:lpstr>
      <vt:lpstr>Literature Circle Due Dates</vt:lpstr>
      <vt:lpstr>Literature Circle Due Dates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Frankenstein</dc:title>
  <dc:creator>Valued Acer Customer</dc:creator>
  <cp:lastModifiedBy>Valued Acer Customer</cp:lastModifiedBy>
  <cp:revision>16</cp:revision>
  <dcterms:created xsi:type="dcterms:W3CDTF">2013-10-17T19:54:44Z</dcterms:created>
  <dcterms:modified xsi:type="dcterms:W3CDTF">2013-10-17T22:14:36Z</dcterms:modified>
</cp:coreProperties>
</file>